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89" r:id="rId2"/>
    <p:sldId id="388" r:id="rId3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666699"/>
    <a:srgbClr val="006600"/>
    <a:srgbClr val="008000"/>
    <a:srgbClr val="003300"/>
    <a:srgbClr val="0000CC"/>
    <a:srgbClr val="334286"/>
    <a:srgbClr val="2E75B6"/>
    <a:srgbClr val="4588F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6340" autoAdjust="0"/>
  </p:normalViewPr>
  <p:slideViewPr>
    <p:cSldViewPr snapToGrid="0" snapToObjects="1">
      <p:cViewPr>
        <p:scale>
          <a:sx n="82" d="100"/>
          <a:sy n="82" d="100"/>
        </p:scale>
        <p:origin x="-744" y="-15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51218"/>
            <a:ext cx="544068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4.jpeg"/><Relationship Id="rId10" Type="http://schemas.openxmlformats.org/officeDocument/2006/relationships/image" Target="../media/image21.jpe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СПЛОШНОЕ ФЕДЕРАЛЬНОЕ СТАТИСТИЧЕСКОЕ НАБЛЮДЕНИЕ ЗА  ДЕЯТЕЛЬНОСТЬЮ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СУБЪЕКТОВ МАЛОГО И СРЕДНЕГО ПРЕДПРИНИМАТЕЛЬСТВА ПО ИТОГАМ ЗА 2020 ГОД  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65" y="944536"/>
            <a:ext cx="1194753" cy="11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9597" y="653018"/>
            <a:ext cx="5574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ЦЕЛИ И ЗАДАЧИ СТАТИСТИЧЕСКОГО НАБЛЮДЕНИЯ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91572"/>
            <a:ext cx="56592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6600"/>
                </a:solidFill>
              </a:rPr>
              <a:t>ДЛЯ МАЛОГО И СРЕДНЕГО БИЗНЕСА</a:t>
            </a:r>
            <a:br>
              <a:rPr lang="ru-RU" sz="1400" b="1" dirty="0" smtClean="0">
                <a:solidFill>
                  <a:srgbClr val="006600"/>
                </a:solidFill>
              </a:rPr>
            </a:br>
            <a:r>
              <a:rPr lang="ru-RU" sz="1200" b="1" dirty="0" smtClean="0">
                <a:solidFill>
                  <a:srgbClr val="006600"/>
                </a:solidFill>
              </a:rPr>
              <a:t>Оценка на основе опубликованных данных, незанятых ниш в бизнесе, </a:t>
            </a:r>
            <a:br>
              <a:rPr lang="ru-RU" sz="1200" b="1" dirty="0" smtClean="0">
                <a:solidFill>
                  <a:srgbClr val="006600"/>
                </a:solidFill>
              </a:rPr>
            </a:br>
            <a:r>
              <a:rPr lang="ru-RU" sz="1200" b="1" dirty="0" smtClean="0">
                <a:solidFill>
                  <a:srgbClr val="006600"/>
                </a:solidFill>
              </a:rPr>
              <a:t>получение представления о дальнейшем развитии, </a:t>
            </a:r>
            <a:br>
              <a:rPr lang="ru-RU" sz="1200" b="1" dirty="0" smtClean="0">
                <a:solidFill>
                  <a:srgbClr val="006600"/>
                </a:solidFill>
              </a:rPr>
            </a:br>
            <a:r>
              <a:rPr lang="ru-RU" sz="1200" b="1" dirty="0" smtClean="0">
                <a:solidFill>
                  <a:srgbClr val="006600"/>
                </a:solidFill>
              </a:rPr>
              <a:t>расширение партнерских связей и направлений деятельности. Получение дополнительной государственной поддержки</a:t>
            </a:r>
            <a:r>
              <a:rPr lang="ru-RU" sz="1200" dirty="0" smtClean="0">
                <a:solidFill>
                  <a:srgbClr val="006600"/>
                </a:solidFill>
              </a:rPr>
              <a:t>.</a:t>
            </a:r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4016" y="953128"/>
            <a:ext cx="52503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ДЛЯ ГОСУДАРСТВА</a:t>
            </a:r>
            <a:br>
              <a:rPr lang="ru-RU" sz="1400" b="1" dirty="0" smtClean="0">
                <a:solidFill>
                  <a:srgbClr val="006600"/>
                </a:solidFill>
              </a:rPr>
            </a:br>
            <a:r>
              <a:rPr lang="ru-RU" sz="1200" b="1" dirty="0" smtClean="0">
                <a:solidFill>
                  <a:srgbClr val="006600"/>
                </a:solidFill>
              </a:rPr>
              <a:t>Реальная оценка уровня развития малого и среднего бизнеса. Корректировка существующих и разработка новых программ государственной поддержки сектора экономики в целях создания максимально комфортного бизнес-климата в стране.</a:t>
            </a:r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030" y="2085047"/>
            <a:ext cx="117119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СБОР ДАННЫХ ОТ МАЛЫХ ПРЕДПРИЯТИЙ И ИНДИВИДУАЛЬНЫХ </a:t>
            </a:r>
            <a:r>
              <a:rPr lang="ru-RU" sz="1400" b="1" dirty="0">
                <a:solidFill>
                  <a:srgbClr val="006600"/>
                </a:solidFill>
              </a:rPr>
              <a:t>ПРЕДПРИНИМАТЕЛЕЙ — </a:t>
            </a:r>
            <a:r>
              <a:rPr lang="ru-RU" sz="1600" b="1" dirty="0">
                <a:solidFill>
                  <a:srgbClr val="FF0000"/>
                </a:solidFill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</a:rPr>
              <a:t>1 АПРЕЛЯ 2021 ГОДА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>ПУБЛИКАЦИЯ ПРЕДВАРИТЕЛЬНЫХ ИТОГОВ </a:t>
            </a:r>
            <a:r>
              <a:rPr lang="ru-RU" sz="1400" b="1" dirty="0">
                <a:solidFill>
                  <a:srgbClr val="006600"/>
                </a:solidFill>
              </a:rPr>
              <a:t>— </a:t>
            </a:r>
            <a:r>
              <a:rPr lang="ru-RU" sz="1400" b="1" dirty="0" smtClean="0">
                <a:solidFill>
                  <a:srgbClr val="006600"/>
                </a:solidFill>
              </a:rPr>
              <a:t>ДЕКАБРЬ 2021 Г., ОКОНЧАТЕЛЬНЫХ — ИЮНЬ 2022 Г.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25854" y="2743022"/>
            <a:ext cx="5830787" cy="1166038"/>
          </a:xfrm>
          <a:prstGeom prst="rightArrowCallout">
            <a:avLst>
              <a:gd name="adj1" fmla="val 69605"/>
              <a:gd name="adj2" fmla="val 46079"/>
              <a:gd name="adj3" fmla="val 25000"/>
              <a:gd name="adj4" fmla="val 6022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248" y="2848987"/>
            <a:ext cx="3437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FF0000"/>
                </a:solidFill>
              </a:rPr>
              <a:t>СРЕДНИЕ ПРЕДПРИЯТИЯ</a:t>
            </a:r>
          </a:p>
          <a:p>
            <a:pPr algn="r"/>
            <a:r>
              <a:rPr lang="ru-RU" sz="1000" b="1" dirty="0">
                <a:solidFill>
                  <a:srgbClr val="006600"/>
                </a:solidFill>
              </a:rPr>
              <a:t>Численность </a:t>
            </a:r>
            <a:r>
              <a:rPr lang="ru-RU" sz="1000" b="1" dirty="0" smtClean="0">
                <a:solidFill>
                  <a:srgbClr val="006600"/>
                </a:solidFill>
              </a:rPr>
              <a:t>работников - до </a:t>
            </a:r>
            <a:r>
              <a:rPr lang="ru-RU" sz="1000" b="1" dirty="0">
                <a:solidFill>
                  <a:srgbClr val="006600"/>
                </a:solidFill>
              </a:rPr>
              <a:t>250 человек</a:t>
            </a:r>
          </a:p>
          <a:p>
            <a:pPr algn="r"/>
            <a:r>
              <a:rPr lang="ru-RU" sz="1000" b="1" dirty="0">
                <a:solidFill>
                  <a:srgbClr val="006600"/>
                </a:solidFill>
              </a:rPr>
              <a:t>Ограничение по доходу от </a:t>
            </a:r>
            <a:br>
              <a:rPr lang="ru-RU" sz="1000" b="1" dirty="0">
                <a:solidFill>
                  <a:srgbClr val="006600"/>
                </a:solidFill>
              </a:rPr>
            </a:br>
            <a:r>
              <a:rPr lang="ru-RU" sz="1000" b="1" dirty="0">
                <a:solidFill>
                  <a:srgbClr val="006600"/>
                </a:solidFill>
              </a:rPr>
              <a:t>предпринимательской деятельности – </a:t>
            </a:r>
            <a:br>
              <a:rPr lang="ru-RU" sz="1000" b="1" dirty="0">
                <a:solidFill>
                  <a:srgbClr val="006600"/>
                </a:solidFill>
              </a:rPr>
            </a:br>
            <a:r>
              <a:rPr lang="ru-RU" sz="1000" b="1" dirty="0">
                <a:solidFill>
                  <a:srgbClr val="006600"/>
                </a:solidFill>
              </a:rPr>
              <a:t>2 млрд. рублей в год 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383611" y="4107960"/>
            <a:ext cx="5873030" cy="1310804"/>
          </a:xfrm>
          <a:prstGeom prst="rightArrowCallout">
            <a:avLst>
              <a:gd name="adj1" fmla="val 69605"/>
              <a:gd name="adj2" fmla="val 50000"/>
              <a:gd name="adj3" fmla="val 19309"/>
              <a:gd name="adj4" fmla="val 6074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356247" y="5509260"/>
            <a:ext cx="5946280" cy="1054026"/>
          </a:xfrm>
          <a:prstGeom prst="rightArrowCallout">
            <a:avLst>
              <a:gd name="adj1" fmla="val 69605"/>
              <a:gd name="adj2" fmla="val 46123"/>
              <a:gd name="adj3" fmla="val 31462"/>
              <a:gd name="adj4" fmla="val 60815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6907" y="4155503"/>
            <a:ext cx="343787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</a:rPr>
              <a:t>МАЛЫЕ </a:t>
            </a:r>
            <a:r>
              <a:rPr lang="ru-RU" sz="1600" dirty="0">
                <a:solidFill>
                  <a:srgbClr val="FF0000"/>
                </a:solidFill>
              </a:rPr>
              <a:t>ПРЕДПРИЯТИЯ</a:t>
            </a:r>
          </a:p>
          <a:p>
            <a:pPr algn="r"/>
            <a:r>
              <a:rPr lang="ru-RU" sz="950" b="1" dirty="0">
                <a:solidFill>
                  <a:srgbClr val="006600"/>
                </a:solidFill>
              </a:rPr>
              <a:t>Численность работников </a:t>
            </a:r>
            <a:r>
              <a:rPr lang="ru-RU" sz="950" b="1" dirty="0" smtClean="0">
                <a:solidFill>
                  <a:srgbClr val="006600"/>
                </a:solidFill>
              </a:rPr>
              <a:t>для малых </a:t>
            </a:r>
            <a:r>
              <a:rPr lang="ru-RU" sz="950" b="1" dirty="0">
                <a:solidFill>
                  <a:srgbClr val="006600"/>
                </a:solidFill>
              </a:rPr>
              <a:t>– </a:t>
            </a:r>
            <a:r>
              <a:rPr lang="ru-RU" sz="950" b="1" dirty="0">
                <a:solidFill>
                  <a:srgbClr val="006600"/>
                </a:solidFill>
              </a:rPr>
              <a:t>до </a:t>
            </a:r>
            <a:r>
              <a:rPr lang="ru-RU" sz="950" b="1" dirty="0" smtClean="0">
                <a:solidFill>
                  <a:srgbClr val="006600"/>
                </a:solidFill>
              </a:rPr>
              <a:t>100 человек</a:t>
            </a:r>
            <a:br>
              <a:rPr lang="ru-RU" sz="950" b="1" dirty="0" smtClean="0">
                <a:solidFill>
                  <a:srgbClr val="006600"/>
                </a:solidFill>
              </a:rPr>
            </a:br>
            <a:r>
              <a:rPr lang="ru-RU" sz="950" b="1" dirty="0" smtClean="0">
                <a:solidFill>
                  <a:srgbClr val="006600"/>
                </a:solidFill>
              </a:rPr>
              <a:t> для микро – до 15 человек</a:t>
            </a:r>
            <a:endParaRPr lang="ru-RU" sz="950" b="1" dirty="0">
              <a:solidFill>
                <a:srgbClr val="006600"/>
              </a:solidFill>
            </a:endParaRPr>
          </a:p>
          <a:p>
            <a:pPr algn="r"/>
            <a:r>
              <a:rPr lang="ru-RU" sz="950" b="1" dirty="0">
                <a:solidFill>
                  <a:srgbClr val="006600"/>
                </a:solidFill>
              </a:rPr>
              <a:t>Ограничение по доходу от </a:t>
            </a:r>
            <a:br>
              <a:rPr lang="ru-RU" sz="950" b="1" dirty="0">
                <a:solidFill>
                  <a:srgbClr val="006600"/>
                </a:solidFill>
              </a:rPr>
            </a:br>
            <a:r>
              <a:rPr lang="ru-RU" sz="950" b="1" dirty="0">
                <a:solidFill>
                  <a:srgbClr val="006600"/>
                </a:solidFill>
              </a:rPr>
              <a:t>предпринимательской деятельности </a:t>
            </a:r>
            <a:r>
              <a:rPr lang="ru-RU" sz="950" b="1" dirty="0" smtClean="0">
                <a:solidFill>
                  <a:srgbClr val="006600"/>
                </a:solidFill>
              </a:rPr>
              <a:t> </a:t>
            </a:r>
            <a:br>
              <a:rPr lang="ru-RU" sz="950" b="1" dirty="0" smtClean="0">
                <a:solidFill>
                  <a:srgbClr val="006600"/>
                </a:solidFill>
              </a:rPr>
            </a:br>
            <a:r>
              <a:rPr lang="ru-RU" sz="950" b="1" dirty="0" smtClean="0">
                <a:solidFill>
                  <a:srgbClr val="006600"/>
                </a:solidFill>
              </a:rPr>
              <a:t>для малых </a:t>
            </a:r>
            <a:r>
              <a:rPr lang="ru-RU" sz="950" b="1" dirty="0" smtClean="0">
                <a:solidFill>
                  <a:srgbClr val="006600"/>
                </a:solidFill>
              </a:rPr>
              <a:t>–  </a:t>
            </a:r>
            <a:r>
              <a:rPr lang="ru-RU" sz="950" b="1" dirty="0" smtClean="0">
                <a:solidFill>
                  <a:srgbClr val="006600"/>
                </a:solidFill>
              </a:rPr>
              <a:t>800 млн. рублей</a:t>
            </a:r>
            <a:br>
              <a:rPr lang="ru-RU" sz="950" b="1" dirty="0" smtClean="0">
                <a:solidFill>
                  <a:srgbClr val="006600"/>
                </a:solidFill>
              </a:rPr>
            </a:br>
            <a:r>
              <a:rPr lang="ru-RU" sz="950" b="1" dirty="0" smtClean="0">
                <a:solidFill>
                  <a:srgbClr val="006600"/>
                </a:solidFill>
              </a:rPr>
              <a:t>для микро –  120 </a:t>
            </a:r>
            <a:r>
              <a:rPr lang="ru-RU" sz="950" b="1" dirty="0" err="1" smtClean="0">
                <a:solidFill>
                  <a:srgbClr val="006600"/>
                </a:solidFill>
              </a:rPr>
              <a:t>млн.рублей</a:t>
            </a:r>
            <a:r>
              <a:rPr lang="ru-RU" sz="950" b="1" dirty="0" smtClean="0">
                <a:solidFill>
                  <a:srgbClr val="006600"/>
                </a:solidFill>
              </a:rPr>
              <a:t> </a:t>
            </a:r>
            <a:r>
              <a:rPr lang="ru-RU" sz="950" b="1" dirty="0">
                <a:solidFill>
                  <a:srgbClr val="006600"/>
                </a:solidFill>
              </a:rPr>
              <a:t>в год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569" y="5730680"/>
            <a:ext cx="321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</a:rPr>
              <a:t>ИНДИВИДУАЛЬНЫЕ ПРЕДПРИНИМАТЕЛИ</a:t>
            </a:r>
            <a:r>
              <a:rPr lang="ru-RU" sz="1000" b="1" dirty="0" smtClean="0">
                <a:solidFill>
                  <a:srgbClr val="006600"/>
                </a:solidFill>
              </a:rPr>
              <a:t> 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3" y="2270764"/>
            <a:ext cx="418641" cy="429252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ОБЪЕКТЫ НАБЛЮДЕНИЯ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3" y="6563286"/>
            <a:ext cx="62953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6600"/>
                </a:solidFill>
              </a:rPr>
              <a:t>Государственные предприятия не могут относится к субъектам малого и среднего предпринимательства</a:t>
            </a:r>
            <a:endParaRPr lang="ru-RU" sz="900" b="1" dirty="0">
              <a:solidFill>
                <a:srgbClr val="006600"/>
              </a:solidFill>
            </a:endParaRPr>
          </a:p>
        </p:txBody>
      </p:sp>
      <p:pic>
        <p:nvPicPr>
          <p:cNvPr id="20" name="Рисунок 19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93" y="4417025"/>
            <a:ext cx="385643" cy="500822"/>
          </a:xfrm>
          <a:prstGeom prst="rect">
            <a:avLst/>
          </a:prstGeom>
        </p:spPr>
      </p:pic>
      <p:pic>
        <p:nvPicPr>
          <p:cNvPr id="21" name="Рисунок 20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349" y="5782461"/>
            <a:ext cx="385643" cy="500822"/>
          </a:xfrm>
          <a:prstGeom prst="rect">
            <a:avLst/>
          </a:prstGeom>
        </p:spPr>
      </p:pic>
      <p:pic>
        <p:nvPicPr>
          <p:cNvPr id="18" name="Picture 2" descr="Главная::Крымст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38" y="3027610"/>
            <a:ext cx="655954" cy="5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95692" y="3049042"/>
            <a:ext cx="1400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00"/>
                </a:solidFill>
              </a:rPr>
              <a:t>Отчет в обычном </a:t>
            </a:r>
            <a:br>
              <a:rPr lang="ru-RU" sz="1000" b="1" dirty="0" smtClean="0">
                <a:solidFill>
                  <a:srgbClr val="006600"/>
                </a:solidFill>
              </a:rPr>
            </a:br>
            <a:r>
              <a:rPr lang="ru-RU" sz="1000" b="1" dirty="0" smtClean="0">
                <a:solidFill>
                  <a:srgbClr val="006600"/>
                </a:solidFill>
              </a:rPr>
              <a:t>порядке в </a:t>
            </a:r>
            <a:r>
              <a:rPr lang="ru-RU" sz="1000" b="1" dirty="0" err="1" smtClean="0">
                <a:solidFill>
                  <a:srgbClr val="006600"/>
                </a:solidFill>
              </a:rPr>
              <a:t>Башкортостанстат</a:t>
            </a:r>
            <a:r>
              <a:rPr lang="ru-RU" sz="1000" b="1" dirty="0" smtClean="0">
                <a:solidFill>
                  <a:srgbClr val="006600"/>
                </a:solidFill>
              </a:rPr>
              <a:t> 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65964" y="4917847"/>
            <a:ext cx="1306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</a:rPr>
              <a:t>№ </a:t>
            </a:r>
            <a:r>
              <a:rPr lang="ru-RU" sz="1200" b="1" dirty="0" err="1" smtClean="0">
                <a:solidFill>
                  <a:srgbClr val="006600"/>
                </a:solidFill>
              </a:rPr>
              <a:t>МП-сп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82135" y="6176955"/>
            <a:ext cx="2111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6600"/>
                </a:solidFill>
              </a:rPr>
              <a:t>№ </a:t>
            </a:r>
            <a:r>
              <a:rPr lang="ru-RU" sz="1200" b="1" dirty="0" smtClean="0">
                <a:solidFill>
                  <a:srgbClr val="006600"/>
                </a:solidFill>
              </a:rPr>
              <a:t>1-Предприниматель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2917" y="4417025"/>
            <a:ext cx="1501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00"/>
                </a:solidFill>
              </a:rPr>
              <a:t>Заполнение формы и отправка в </a:t>
            </a:r>
            <a:r>
              <a:rPr lang="ru-RU" sz="1000" b="1" dirty="0" err="1" smtClean="0">
                <a:solidFill>
                  <a:srgbClr val="006600"/>
                </a:solidFill>
              </a:rPr>
              <a:t>Башкортостанстат</a:t>
            </a:r>
            <a:r>
              <a:rPr lang="ru-RU" sz="1000" b="1" dirty="0" smtClean="0">
                <a:solidFill>
                  <a:srgbClr val="006600"/>
                </a:solidFill>
              </a:rPr>
              <a:t> 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0575" y="5726710"/>
            <a:ext cx="1501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00"/>
                </a:solidFill>
              </a:rPr>
              <a:t>Заполнение формы и отправка в </a:t>
            </a:r>
            <a:r>
              <a:rPr lang="ru-RU" sz="1000" b="1" dirty="0" err="1" smtClean="0">
                <a:solidFill>
                  <a:srgbClr val="006600"/>
                </a:solidFill>
              </a:rPr>
              <a:t>Башкортостанстат</a:t>
            </a:r>
            <a:r>
              <a:rPr lang="ru-RU" sz="1000" b="1" dirty="0" smtClean="0">
                <a:solidFill>
                  <a:srgbClr val="006600"/>
                </a:solidFill>
              </a:rPr>
              <a:t> </a:t>
            </a:r>
            <a:endParaRPr lang="ru-RU" sz="1000" b="1" dirty="0">
              <a:solidFill>
                <a:srgbClr val="006600"/>
              </a:solidFill>
            </a:endParaRPr>
          </a:p>
        </p:txBody>
      </p:sp>
      <p:pic>
        <p:nvPicPr>
          <p:cNvPr id="31" name="Picture 2" descr="Эмблема Федеральной службы государственной статистики России (Росстат) |  Геральдика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850" y="2577490"/>
            <a:ext cx="639670" cy="7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авая фигурная скобка 25"/>
          <p:cNvSpPr/>
          <p:nvPr/>
        </p:nvSpPr>
        <p:spPr>
          <a:xfrm>
            <a:off x="6096001" y="2577489"/>
            <a:ext cx="540056" cy="3941783"/>
          </a:xfrm>
          <a:prstGeom prst="rightBrace">
            <a:avLst>
              <a:gd name="adj1" fmla="val 11600"/>
              <a:gd name="adj2" fmla="val 50287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со стрелкой влево 31"/>
          <p:cNvSpPr/>
          <p:nvPr/>
        </p:nvSpPr>
        <p:spPr>
          <a:xfrm>
            <a:off x="6715306" y="3384619"/>
            <a:ext cx="5389063" cy="2342089"/>
          </a:xfrm>
          <a:prstGeom prst="leftArrowCallout">
            <a:avLst>
              <a:gd name="adj1" fmla="val 64899"/>
              <a:gd name="adj2" fmla="val 38187"/>
              <a:gd name="adj3" fmla="val 21436"/>
              <a:gd name="adj4" fmla="val 88658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15491" y="3384620"/>
            <a:ext cx="4396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СБОР ДАННЫХ ОТ РЕСПОНДЕНТОВ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ПРОВЕРКА ДОСТОВЕРНОСТИ ПОЛУЧЕННЫХ СВЕДЕНИЙ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ПОДВЕДЕНИЕ ИТОГОВ</a:t>
            </a:r>
            <a:endParaRPr lang="ru-RU" sz="1100" b="1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4588" y="4133392"/>
            <a:ext cx="24391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006600"/>
                </a:solidFill>
              </a:rPr>
              <a:t>Обеспечение респондентов</a:t>
            </a:r>
          </a:p>
          <a:p>
            <a:r>
              <a:rPr lang="ru-RU" sz="1100" b="1" i="1" dirty="0" smtClean="0">
                <a:solidFill>
                  <a:srgbClr val="006600"/>
                </a:solidFill>
              </a:rPr>
              <a:t>бланками форм и разъяснения порядка заполнения</a:t>
            </a:r>
            <a:endParaRPr lang="ru-RU" sz="1100" b="1" i="1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0899" y="4889885"/>
            <a:ext cx="4674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6600"/>
                </a:solidFill>
              </a:rPr>
              <a:t>ГАРАНТИРУЕТСЯ ПОЛНАЯ КОНФИДЕНЦИАЛЬНОСТЬ ДАННЫХ, ЗАЩИТА ИНФОРМАЦИИ, ПРЕДОСТАВЛЕННОЙ РЕСПОНДЕНТАМИ</a:t>
            </a:r>
            <a:endParaRPr lang="ru-RU" sz="1100" b="1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4742" y="5726710"/>
            <a:ext cx="28300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НЕТ ПЕРЕДАЧИ</a:t>
            </a:r>
          </a:p>
          <a:p>
            <a:pPr algn="r"/>
            <a:r>
              <a:rPr lang="ru-RU" sz="1100" b="1" dirty="0" smtClean="0">
                <a:solidFill>
                  <a:srgbClr val="006600"/>
                </a:solidFill>
              </a:rPr>
              <a:t>В органы исполнительной власти, налоговую службу, другие госорганы и контролирующие организации</a:t>
            </a:r>
            <a:endParaRPr lang="ru-RU" sz="1100" b="1" dirty="0">
              <a:solidFill>
                <a:srgbClr val="006600"/>
              </a:solidFill>
            </a:endParaRPr>
          </a:p>
        </p:txBody>
      </p:sp>
      <p:pic>
        <p:nvPicPr>
          <p:cNvPr id="1032" name="Picture 8" descr="C:\Users\P02_LavreshinaIV\Downloads\pngwing.com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8756" y="4869794"/>
            <a:ext cx="307947" cy="14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351259" y="6563286"/>
            <a:ext cx="59250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i="1" dirty="0" smtClean="0">
                <a:solidFill>
                  <a:srgbClr val="FF0000"/>
                </a:solidFill>
              </a:rPr>
              <a:t>Участие в наблюдении в соответствии с действующим законодательством </a:t>
            </a:r>
            <a:r>
              <a:rPr lang="ru-RU" sz="1000" b="1" i="1" dirty="0" smtClean="0">
                <a:solidFill>
                  <a:srgbClr val="FF0000"/>
                </a:solidFill>
              </a:rPr>
              <a:t>ОБЯЗАТЕЛЬНО</a:t>
            </a:r>
            <a:r>
              <a:rPr lang="ru-RU" sz="900" b="1" i="1" dirty="0" smtClean="0">
                <a:solidFill>
                  <a:srgbClr val="FF0000"/>
                </a:solidFill>
              </a:rPr>
              <a:t>!</a:t>
            </a:r>
            <a:endParaRPr lang="ru-RU" sz="900" b="1" i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08834" y="2813264"/>
            <a:ext cx="905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6600"/>
                </a:solidFill>
              </a:rPr>
              <a:t>РОССТАТ</a:t>
            </a:r>
            <a:endParaRPr lang="ru-RU" sz="1200" dirty="0"/>
          </a:p>
        </p:txBody>
      </p:sp>
      <p:sp>
        <p:nvSpPr>
          <p:cNvPr id="40" name="AutoShape 10" descr="Московская академия народного хозяйства и государственной службы:  профессиональный стандарт, профессиональная переподготовка, повышение  квалифик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12" descr="Московская академия народного хозяйства и государственной службы:  профессиональный стандарт, профессиональная переподготовка, повышение  квалификаци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14" descr="Московская академия народного хозяйства и государственной службы:  профессиональный стандарт, профессиональная переподготовка, повышение  квалификации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D:\Сплошное наблюдение\2020\Пресс\Правительство  Российской Федерации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8"/>
          <a:stretch/>
        </p:blipFill>
        <p:spPr bwMode="auto">
          <a:xfrm>
            <a:off x="10790381" y="5726709"/>
            <a:ext cx="1260559" cy="5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Волна 45"/>
          <p:cNvSpPr/>
          <p:nvPr/>
        </p:nvSpPr>
        <p:spPr>
          <a:xfrm>
            <a:off x="9454828" y="6336040"/>
            <a:ext cx="2737172" cy="24783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ОТСУТСТВИЕ ФИСКАЛЬНОГО ХАРАКТЕРА</a:t>
            </a:r>
            <a:endParaRPr lang="ru-RU" sz="900" dirty="0">
              <a:solidFill>
                <a:srgbClr val="FF0000"/>
              </a:solidFill>
            </a:endParaRPr>
          </a:p>
        </p:txBody>
      </p:sp>
      <p:pic>
        <p:nvPicPr>
          <p:cNvPr id="56" name="Picture 11" descr="Средства защиты информ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478" y="3784013"/>
            <a:ext cx="760247" cy="7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3" descr="Политика конфиденциальност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30286" y="3804947"/>
            <a:ext cx="810993" cy="8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8506956" y="4618595"/>
            <a:ext cx="1877437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ОБЕЗЛИЧЕННОСТЬ ДАННЫХ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399671" y="4615940"/>
            <a:ext cx="1620957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ЗАЩИТА ИНФОРМАЦИИ</a:t>
            </a:r>
            <a:endParaRPr lang="ru-RU" sz="900" dirty="0">
              <a:solidFill>
                <a:srgbClr val="FF0000"/>
              </a:solidFill>
            </a:endParaRPr>
          </a:p>
        </p:txBody>
      </p:sp>
      <p:pic>
        <p:nvPicPr>
          <p:cNvPr id="60" name="Picture 14" descr="T:\4. ПРЕДПРИЯТИЯ\1009-3-40\2020\Снимо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86" y="5782461"/>
            <a:ext cx="965872" cy="4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ПОРЯДОК ПРОВЕДЕНИЯ СПЛОШНОГО ФЕДЕРАЛЬНОГО СТАТИСТИЧЕСКОГО НАБЛЮДЕНИЯ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ЗА  ДЕЯТЕЛЬНОСТЬЮ СУБЪЕКТОВ МАЛОГО И СРЕДНЕГО ПРЕДПРИНИМАТЕЛЬСТВА ПО ИТОГАМ ЗА 2020 ГОД  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53681"/>
            <a:ext cx="687582" cy="65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9194" y="1647058"/>
            <a:ext cx="6687122" cy="16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ФАКТИЧЕСКИЙ АДРЕС БИЗНЕСА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ВИД ДЕЯТЕЛЬНОСТИ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РАЗМЕРЫ ВЫРУЧКИ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СТОИМОСТЬ И СОСТАВ ОСНОВНЫХ СРЕДСТВ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РАЗМЕРЫ ИНВЕСТИЦИЙ В ОСНОВНОЙ КАПИТАЛ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6600"/>
                </a:solidFill>
              </a:rPr>
              <a:t>КОЛИЧЕСТВО РАБОТНИКОВ И НАЧИСЛЕННАЯ ЗАРАБОТНАЯ ПЛАТА</a:t>
            </a:r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94" y="5965222"/>
            <a:ext cx="11711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ПУБЛИКАЦИЯ ПРЕДВАРИТЕЛЬНЫХ ИТОГОВ </a:t>
            </a:r>
            <a:r>
              <a:rPr lang="ru-RU" b="1" dirty="0">
                <a:solidFill>
                  <a:srgbClr val="006600"/>
                </a:solidFill>
              </a:rPr>
              <a:t>— </a:t>
            </a:r>
            <a:r>
              <a:rPr lang="ru-RU" b="1" dirty="0" smtClean="0">
                <a:solidFill>
                  <a:srgbClr val="006600"/>
                </a:solidFill>
              </a:rPr>
              <a:t>ДЕКАБРЬ 2021 Г., ОКОНЧАТЕЛЬНЫХ — </a:t>
            </a:r>
            <a:r>
              <a:rPr lang="ru-RU" b="1" dirty="0" smtClean="0">
                <a:solidFill>
                  <a:srgbClr val="FF0000"/>
                </a:solidFill>
              </a:rPr>
              <a:t>ИЮНЬ 2022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107" y="907515"/>
            <a:ext cx="556006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</a:rPr>
              <a:t>СРЕДНИЕ ПРЕДПРИЯТИЯ</a:t>
            </a:r>
            <a:r>
              <a:rPr lang="ru-RU" sz="1200" b="1" dirty="0" smtClean="0">
                <a:solidFill>
                  <a:srgbClr val="006600"/>
                </a:solidFill>
              </a:rPr>
              <a:t> ОТЧИТЫВАЮТСЯ В ОБЫЧНОМ ПОРЯДКЕ</a:t>
            </a:r>
            <a:endParaRPr lang="ru-RU" sz="1200" b="1" dirty="0">
              <a:solidFill>
                <a:srgbClr val="006600"/>
              </a:solidFill>
            </a:endParaRPr>
          </a:p>
        </p:txBody>
      </p:sp>
      <p:pic>
        <p:nvPicPr>
          <p:cNvPr id="20" name="Рисунок 19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6264">
            <a:off x="7453852" y="1250773"/>
            <a:ext cx="906450" cy="1176676"/>
          </a:xfrm>
          <a:prstGeom prst="rect">
            <a:avLst/>
          </a:prstGeom>
        </p:spPr>
      </p:pic>
      <p:pic>
        <p:nvPicPr>
          <p:cNvPr id="21" name="Рисунок 20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6016">
            <a:off x="9924518" y="1227832"/>
            <a:ext cx="895881" cy="11395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6475" y="4410762"/>
            <a:ext cx="1400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6600"/>
                </a:solidFill>
              </a:rPr>
              <a:t>WEB-</a:t>
            </a:r>
            <a:r>
              <a:rPr lang="ru-RU" sz="1000" b="1" dirty="0" smtClean="0">
                <a:solidFill>
                  <a:srgbClr val="006600"/>
                </a:solidFill>
              </a:rPr>
              <a:t>СБОР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016104">
            <a:off x="7370987" y="1938701"/>
            <a:ext cx="972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</a:rPr>
              <a:t> МП-</a:t>
            </a:r>
            <a:r>
              <a:rPr lang="ru-RU" sz="1200" b="1" dirty="0" err="1" smtClean="0">
                <a:solidFill>
                  <a:srgbClr val="006600"/>
                </a:solidFill>
              </a:rPr>
              <a:t>сп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185429">
            <a:off x="9882551" y="1813147"/>
            <a:ext cx="825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</a:rPr>
              <a:t>1-Пр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65563" y="4456928"/>
            <a:ext cx="4826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ЧЕРЕЗ ОПЕРАТОРОВ ЭЛЕТРОННОГО ДОКУМЕНТООБОРОТА</a:t>
            </a:r>
            <a:r>
              <a:rPr lang="en-US" sz="1100" b="1" dirty="0" smtClean="0">
                <a:solidFill>
                  <a:srgbClr val="006600"/>
                </a:solidFill>
              </a:rPr>
              <a:t>;</a:t>
            </a:r>
            <a:endParaRPr lang="ru-RU" sz="1100" b="1" dirty="0" smtClean="0">
              <a:solidFill>
                <a:srgbClr val="006600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ЧЕРЕЗ САЙТ БАШКОРТОСТАНСТАТА</a:t>
            </a:r>
            <a:r>
              <a:rPr lang="en-US" sz="1100" b="1" dirty="0" smtClean="0">
                <a:solidFill>
                  <a:srgbClr val="006600"/>
                </a:solidFill>
              </a:rPr>
              <a:t>;</a:t>
            </a:r>
            <a:endParaRPr lang="ru-RU" sz="1100" b="1" dirty="0" smtClean="0">
              <a:solidFill>
                <a:srgbClr val="006600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ПО ЭЛЕКТРОННОЙ ПОЧТЕ</a:t>
            </a:r>
            <a:r>
              <a:rPr lang="en-US" sz="1100" b="1" dirty="0" smtClean="0">
                <a:solidFill>
                  <a:srgbClr val="006600"/>
                </a:solidFill>
              </a:rPr>
              <a:t>;</a:t>
            </a:r>
            <a:endParaRPr lang="ru-RU" sz="1100" b="1" dirty="0" smtClean="0">
              <a:solidFill>
                <a:srgbClr val="006600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6600"/>
                </a:solidFill>
              </a:rPr>
              <a:t>ПО ПОЧТЕ.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59" y="3614487"/>
            <a:ext cx="2842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НЕТ ПЕРЕДАЧИ</a:t>
            </a:r>
          </a:p>
          <a:p>
            <a:pPr algn="ctr"/>
            <a:r>
              <a:rPr lang="ru-RU" sz="1300" b="1" dirty="0" smtClean="0">
                <a:solidFill>
                  <a:srgbClr val="006600"/>
                </a:solidFill>
              </a:rPr>
              <a:t>В органы исполнительной власти, налоговую службу, другие госорганы и контролирующие организации</a:t>
            </a:r>
            <a:endParaRPr lang="ru-RU" sz="1300" b="1" dirty="0">
              <a:solidFill>
                <a:srgbClr val="006600"/>
              </a:solidFill>
            </a:endParaRPr>
          </a:p>
        </p:txBody>
      </p:sp>
      <p:pic>
        <p:nvPicPr>
          <p:cNvPr id="1032" name="Picture 8" descr="C:\Users\P02_LavreshinaIV\Downloads\pngwing.com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9263" y="2742778"/>
            <a:ext cx="445803" cy="14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9194" y="6334554"/>
            <a:ext cx="11929869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050" b="1" i="1" dirty="0" smtClean="0">
                <a:solidFill>
                  <a:srgbClr val="FF0000"/>
                </a:solidFill>
              </a:rPr>
              <a:t>Участие в сплошном наблюдении обязательно для всех малых предприятий и индивидуальных предпринимателей. Уклонение от участия влечет наложение штрафа. </a:t>
            </a:r>
            <a:br>
              <a:rPr lang="ru-RU" sz="1050" b="1" i="1" dirty="0" smtClean="0">
                <a:solidFill>
                  <a:srgbClr val="FF0000"/>
                </a:solidFill>
              </a:rPr>
            </a:br>
            <a:r>
              <a:rPr lang="ru-RU" sz="1050" b="1" i="1" dirty="0" smtClean="0">
                <a:solidFill>
                  <a:srgbClr val="FF0000"/>
                </a:solidFill>
              </a:rPr>
              <a:t>При этом после уплаты штрафа респонденту все равно необходимо предоставить информацию в органы государственной статистики.</a:t>
            </a:r>
            <a:endParaRPr lang="ru-RU" sz="1050" b="1" i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93816" y="3445723"/>
            <a:ext cx="594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6600"/>
                </a:solidFill>
              </a:rPr>
              <a:t>ФОРМЫ СПЛОШНОГО НАБЛЮДЕНИЯ РАЗМЕЩЕНЫ НА САЙТАХ</a:t>
            </a:r>
            <a:r>
              <a:rPr lang="en-US" sz="1200" b="1" dirty="0" smtClean="0">
                <a:solidFill>
                  <a:srgbClr val="006600"/>
                </a:solidFill>
              </a:rPr>
              <a:t>:</a:t>
            </a:r>
            <a:endParaRPr lang="ru-RU" sz="1200" b="1" dirty="0" smtClean="0">
              <a:solidFill>
                <a:srgbClr val="006600"/>
              </a:solidFill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6600"/>
                </a:solidFill>
              </a:rPr>
              <a:t>РОССТАТ                          </a:t>
            </a:r>
            <a:r>
              <a:rPr lang="en-US" sz="1200" b="1" dirty="0" smtClean="0">
                <a:solidFill>
                  <a:srgbClr val="006600"/>
                </a:solidFill>
              </a:rPr>
              <a:t>https</a:t>
            </a:r>
            <a:r>
              <a:rPr lang="en-US" sz="1200" b="1" dirty="0">
                <a:solidFill>
                  <a:srgbClr val="006600"/>
                </a:solidFill>
              </a:rPr>
              <a:t>://rosstat.gov.ru/small_business</a:t>
            </a:r>
            <a:endParaRPr lang="ru-RU" sz="1200" b="1" dirty="0" smtClean="0">
              <a:solidFill>
                <a:srgbClr val="006600"/>
              </a:solidFill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6600"/>
                </a:solidFill>
              </a:rPr>
              <a:t>БАШКОРТОСТАНТСТАТ </a:t>
            </a:r>
            <a:r>
              <a:rPr lang="en-US" sz="1200" b="1" dirty="0" smtClean="0">
                <a:solidFill>
                  <a:srgbClr val="006600"/>
                </a:solidFill>
              </a:rPr>
              <a:t>https</a:t>
            </a:r>
            <a:r>
              <a:rPr lang="en-US" sz="1200" b="1" dirty="0">
                <a:solidFill>
                  <a:srgbClr val="006600"/>
                </a:solidFill>
              </a:rPr>
              <a:t>://bashstat.gks.ru/Results_monitoringSnMP</a:t>
            </a:r>
            <a:endParaRPr lang="ru-RU" sz="1200" dirty="0"/>
          </a:p>
        </p:txBody>
      </p:sp>
      <p:sp>
        <p:nvSpPr>
          <p:cNvPr id="40" name="AutoShape 10" descr="Московская академия народного хозяйства и государственной службы:  профессиональный стандарт, профессиональная переподготовка, повышение  квалифик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12" descr="Московская академия народного хозяйства и государственной службы:  профессиональный стандарт, профессиональная переподготовка, повышение  квалификаци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14" descr="Московская академия народного хозяйства и государственной службы:  профессиональный стандарт, профессиональная переподготовка, повышение  квалификации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D:\Сплошное наблюдение\2020\Пресс\Правительство  Российской Федерации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8"/>
          <a:stretch/>
        </p:blipFill>
        <p:spPr bwMode="auto">
          <a:xfrm>
            <a:off x="1424110" y="4768814"/>
            <a:ext cx="1527434" cy="6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Волна 45"/>
          <p:cNvSpPr/>
          <p:nvPr/>
        </p:nvSpPr>
        <p:spPr>
          <a:xfrm>
            <a:off x="109194" y="5528056"/>
            <a:ext cx="3027545" cy="423998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ОТСУТСТВИЕ ФИСКАЛЬНОГО ХАРАКТЕРА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pic>
        <p:nvPicPr>
          <p:cNvPr id="60" name="Picture 14" descr="T:\4. ПРЕДПРИЯТИЯ\1009-3-40\2020\Сним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" y="4780109"/>
            <a:ext cx="1223772" cy="6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0" y="615127"/>
            <a:ext cx="1223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СБОР ДАННЫХ ОТ МАЛЫХ ПРЕДПРИЯТИЙ И ИНДИВИДУАЛЬНЫХ </a:t>
            </a:r>
            <a:r>
              <a:rPr lang="ru-RU" sz="1600" b="1" dirty="0">
                <a:solidFill>
                  <a:srgbClr val="006600"/>
                </a:solidFill>
              </a:rPr>
              <a:t>ПРЕДПРИНИМАТЕЛЕЙ — </a:t>
            </a:r>
            <a:r>
              <a:rPr lang="ru-RU" sz="1600" b="1" dirty="0">
                <a:solidFill>
                  <a:srgbClr val="FF0000"/>
                </a:solidFill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</a:rPr>
              <a:t>1 АПРЕЛЯ 2021 ГОДА</a:t>
            </a:r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265734" y="2175664"/>
            <a:ext cx="29262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</a:rPr>
              <a:t>1-Предприниматель</a:t>
            </a:r>
            <a:r>
              <a:rPr lang="ru-RU" sz="1400" b="1" dirty="0" smtClean="0">
                <a:solidFill>
                  <a:srgbClr val="006600"/>
                </a:solidFill>
              </a:rPr>
              <a:t/>
            </a:r>
            <a:br>
              <a:rPr lang="ru-RU" sz="1400" b="1" dirty="0" smtClean="0">
                <a:solidFill>
                  <a:srgbClr val="006600"/>
                </a:solidFill>
              </a:rPr>
            </a:br>
            <a:r>
              <a:rPr lang="ru-RU" sz="1200" b="1" dirty="0" smtClean="0">
                <a:solidFill>
                  <a:srgbClr val="006600"/>
                </a:solidFill>
              </a:rPr>
              <a:t>«Сведения о деятельности индивидуального предпринимателя за 2020 год» - </a:t>
            </a:r>
            <a:r>
              <a:rPr lang="ru-RU" sz="1400" b="1" dirty="0" smtClean="0">
                <a:solidFill>
                  <a:srgbClr val="FF0000"/>
                </a:solidFill>
              </a:rPr>
              <a:t>для индивидуальных предпринимателей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45249" y="2283386"/>
            <a:ext cx="2832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</a:rPr>
              <a:t>МП-</a:t>
            </a:r>
            <a:r>
              <a:rPr lang="ru-RU" sz="1400" b="1" dirty="0" err="1" smtClean="0">
                <a:solidFill>
                  <a:srgbClr val="FF0000"/>
                </a:solidFill>
              </a:rPr>
              <a:t>сп</a:t>
            </a:r>
            <a:r>
              <a:rPr lang="ru-RU" sz="1400" b="1" dirty="0" smtClean="0">
                <a:solidFill>
                  <a:srgbClr val="FF0000"/>
                </a:solidFill>
              </a:rPr>
              <a:t/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006600"/>
                </a:solidFill>
              </a:rPr>
              <a:t>«Сведения об основных показателях деятельности малого предприятия за 2020 год» - </a:t>
            </a:r>
            <a:br>
              <a:rPr lang="ru-RU" sz="1200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для малых предприятий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78540" y="1113456"/>
            <a:ext cx="271639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РОССТАТ ИНТЕРЕСУЕТ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6738" y="4087596"/>
            <a:ext cx="662737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b="1" dirty="0" smtClean="0">
                <a:solidFill>
                  <a:srgbClr val="808080"/>
                </a:solidFill>
              </a:rPr>
              <a:t>СВЕДЕНИЯ МОГУТ БЫТЬ НАПРАВЛЕНЫ</a:t>
            </a:r>
            <a:endParaRPr lang="ru-RU" b="1" dirty="0">
              <a:solidFill>
                <a:srgbClr val="80808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39159" y="4379999"/>
            <a:ext cx="207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00"/>
                </a:solidFill>
              </a:rPr>
              <a:t>ПО ПОЧТЕ</a:t>
            </a:r>
          </a:p>
          <a:p>
            <a:pPr algn="ctr"/>
            <a:r>
              <a:rPr lang="ru-RU" sz="1000" b="1" dirty="0" smtClean="0">
                <a:solidFill>
                  <a:srgbClr val="006600"/>
                </a:solidFill>
              </a:rPr>
              <a:t>На бумажном носителе</a:t>
            </a:r>
            <a:endParaRPr lang="ru-RU" sz="1000" b="1" dirty="0">
              <a:solidFill>
                <a:srgbClr val="006600"/>
              </a:solidFill>
            </a:endParaRPr>
          </a:p>
        </p:txBody>
      </p:sp>
      <p:pic>
        <p:nvPicPr>
          <p:cNvPr id="1031" name="Picture 7" descr="T:\4. ПРЕДПРИЯТИЯ\1009-3-40\2020\!рисунки\3d-chelovechek-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09" y="4684787"/>
            <a:ext cx="1257464" cy="12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Значок собака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83" y="5189892"/>
            <a:ext cx="222902" cy="2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Моя страна — моя Росс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19" y="5184933"/>
            <a:ext cx="703479" cy="6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:\4. ПРЕДПРИЯТИЯ\1009-3-40\2020\!рисунки\商务3D小人信封PPT背景图片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94" y="4722483"/>
            <a:ext cx="1079283" cy="12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к создать эффективный колл-центр?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37" y="4783434"/>
            <a:ext cx="1661813" cy="11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реобразователь ИПКЗ-РА (станция) для катодной защиты купить в Минске - ПС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72" y="5221186"/>
            <a:ext cx="670124" cy="6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5594</TotalTime>
  <Words>301</Words>
  <Application>Microsoft Office PowerPoint</Application>
  <PresentationFormat>Произвольный</PresentationFormat>
  <Paragraphs>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P02_LavreshinaIV</cp:lastModifiedBy>
  <cp:revision>292</cp:revision>
  <cp:lastPrinted>2020-06-19T05:40:30Z</cp:lastPrinted>
  <dcterms:created xsi:type="dcterms:W3CDTF">2020-03-31T09:31:17Z</dcterms:created>
  <dcterms:modified xsi:type="dcterms:W3CDTF">2020-12-01T06:15:16Z</dcterms:modified>
</cp:coreProperties>
</file>