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5329238" cy="7561263"/>
  <p:notesSz cx="6858000" cy="9144000"/>
  <p:defaultTextStyle>
    <a:defPPr>
      <a:defRPr lang="ru-RU"/>
    </a:defPPr>
    <a:lvl1pPr marL="0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38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476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714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2952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190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428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666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5904" algn="l" defTabSz="7364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A41B"/>
    <a:srgbClr val="F3FADE"/>
    <a:srgbClr val="ECF7CD"/>
    <a:srgbClr val="064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696" y="-492"/>
      </p:cViewPr>
      <p:guideLst>
        <p:guide orient="horz" pos="2382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2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5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7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6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09733" y="423571"/>
            <a:ext cx="1678340" cy="903325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2862" y="423571"/>
            <a:ext cx="4948050" cy="90332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97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973" y="4858813"/>
            <a:ext cx="4529852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0973" y="3204787"/>
            <a:ext cx="4529852" cy="165402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4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7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729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411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09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776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459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6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2863" y="2469663"/>
            <a:ext cx="3313194" cy="698716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4877" y="2469663"/>
            <a:ext cx="3313195" cy="698716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2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6463" y="1692534"/>
            <a:ext cx="2354672" cy="70536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68238" indent="0">
              <a:buNone/>
              <a:defRPr sz="1600" b="1"/>
            </a:lvl2pPr>
            <a:lvl3pPr marL="736476" indent="0">
              <a:buNone/>
              <a:defRPr sz="1400" b="1"/>
            </a:lvl3pPr>
            <a:lvl4pPr marL="1104714" indent="0">
              <a:buNone/>
              <a:defRPr sz="1300" b="1"/>
            </a:lvl4pPr>
            <a:lvl5pPr marL="1472952" indent="0">
              <a:buNone/>
              <a:defRPr sz="1300" b="1"/>
            </a:lvl5pPr>
            <a:lvl6pPr marL="1841190" indent="0">
              <a:buNone/>
              <a:defRPr sz="1300" b="1"/>
            </a:lvl6pPr>
            <a:lvl7pPr marL="2209428" indent="0">
              <a:buNone/>
              <a:defRPr sz="1300" b="1"/>
            </a:lvl7pPr>
            <a:lvl8pPr marL="2577666" indent="0">
              <a:buNone/>
              <a:defRPr sz="1300" b="1"/>
            </a:lvl8pPr>
            <a:lvl9pPr marL="294590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6463" y="2397902"/>
            <a:ext cx="2354672" cy="435647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07179" y="1692534"/>
            <a:ext cx="2355597" cy="70536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68238" indent="0">
              <a:buNone/>
              <a:defRPr sz="1600" b="1"/>
            </a:lvl2pPr>
            <a:lvl3pPr marL="736476" indent="0">
              <a:buNone/>
              <a:defRPr sz="1400" b="1"/>
            </a:lvl3pPr>
            <a:lvl4pPr marL="1104714" indent="0">
              <a:buNone/>
              <a:defRPr sz="1300" b="1"/>
            </a:lvl4pPr>
            <a:lvl5pPr marL="1472952" indent="0">
              <a:buNone/>
              <a:defRPr sz="1300" b="1"/>
            </a:lvl5pPr>
            <a:lvl6pPr marL="1841190" indent="0">
              <a:buNone/>
              <a:defRPr sz="1300" b="1"/>
            </a:lvl6pPr>
            <a:lvl7pPr marL="2209428" indent="0">
              <a:buNone/>
              <a:defRPr sz="1300" b="1"/>
            </a:lvl7pPr>
            <a:lvl8pPr marL="2577666" indent="0">
              <a:buNone/>
              <a:defRPr sz="1300" b="1"/>
            </a:lvl8pPr>
            <a:lvl9pPr marL="294590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07179" y="2397902"/>
            <a:ext cx="2355597" cy="435647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5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6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463" y="301050"/>
            <a:ext cx="1753283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6463" y="1582265"/>
            <a:ext cx="1753283" cy="5172115"/>
          </a:xfrm>
        </p:spPr>
        <p:txBody>
          <a:bodyPr/>
          <a:lstStyle>
            <a:lvl1pPr marL="0" indent="0">
              <a:buNone/>
              <a:defRPr sz="1200"/>
            </a:lvl1pPr>
            <a:lvl2pPr marL="368238" indent="0">
              <a:buNone/>
              <a:defRPr sz="1000"/>
            </a:lvl2pPr>
            <a:lvl3pPr marL="736476" indent="0">
              <a:buNone/>
              <a:defRPr sz="800"/>
            </a:lvl3pPr>
            <a:lvl4pPr marL="1104714" indent="0">
              <a:buNone/>
              <a:defRPr sz="700"/>
            </a:lvl4pPr>
            <a:lvl5pPr marL="1472952" indent="0">
              <a:buNone/>
              <a:defRPr sz="700"/>
            </a:lvl5pPr>
            <a:lvl6pPr marL="1841190" indent="0">
              <a:buNone/>
              <a:defRPr sz="700"/>
            </a:lvl6pPr>
            <a:lvl7pPr marL="2209428" indent="0">
              <a:buNone/>
              <a:defRPr sz="700"/>
            </a:lvl7pPr>
            <a:lvl8pPr marL="2577666" indent="0">
              <a:buNone/>
              <a:defRPr sz="700"/>
            </a:lvl8pPr>
            <a:lvl9pPr marL="294590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5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68" y="5292885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38" indent="0">
              <a:buNone/>
              <a:defRPr sz="2200"/>
            </a:lvl2pPr>
            <a:lvl3pPr marL="736476" indent="0">
              <a:buNone/>
              <a:defRPr sz="2000"/>
            </a:lvl3pPr>
            <a:lvl4pPr marL="1104714" indent="0">
              <a:buNone/>
              <a:defRPr sz="1600"/>
            </a:lvl4pPr>
            <a:lvl5pPr marL="1472952" indent="0">
              <a:buNone/>
              <a:defRPr sz="1600"/>
            </a:lvl5pPr>
            <a:lvl6pPr marL="1841190" indent="0">
              <a:buNone/>
              <a:defRPr sz="1600"/>
            </a:lvl6pPr>
            <a:lvl7pPr marL="2209428" indent="0">
              <a:buNone/>
              <a:defRPr sz="1600"/>
            </a:lvl7pPr>
            <a:lvl8pPr marL="2577666" indent="0">
              <a:buNone/>
              <a:defRPr sz="1600"/>
            </a:lvl8pPr>
            <a:lvl9pPr marL="2945904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4568" y="5917740"/>
            <a:ext cx="3197543" cy="887398"/>
          </a:xfrm>
        </p:spPr>
        <p:txBody>
          <a:bodyPr/>
          <a:lstStyle>
            <a:lvl1pPr marL="0" indent="0">
              <a:buNone/>
              <a:defRPr sz="1200"/>
            </a:lvl1pPr>
            <a:lvl2pPr marL="368238" indent="0">
              <a:buNone/>
              <a:defRPr sz="1000"/>
            </a:lvl2pPr>
            <a:lvl3pPr marL="736476" indent="0">
              <a:buNone/>
              <a:defRPr sz="800"/>
            </a:lvl3pPr>
            <a:lvl4pPr marL="1104714" indent="0">
              <a:buNone/>
              <a:defRPr sz="700"/>
            </a:lvl4pPr>
            <a:lvl5pPr marL="1472952" indent="0">
              <a:buNone/>
              <a:defRPr sz="700"/>
            </a:lvl5pPr>
            <a:lvl6pPr marL="1841190" indent="0">
              <a:buNone/>
              <a:defRPr sz="700"/>
            </a:lvl6pPr>
            <a:lvl7pPr marL="2209428" indent="0">
              <a:buNone/>
              <a:defRPr sz="700"/>
            </a:lvl7pPr>
            <a:lvl8pPr marL="2577666" indent="0">
              <a:buNone/>
              <a:defRPr sz="700"/>
            </a:lvl8pPr>
            <a:lvl9pPr marL="294590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7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  <a:prstGeom prst="rect">
            <a:avLst/>
          </a:prstGeom>
        </p:spPr>
        <p:txBody>
          <a:bodyPr vert="horz" lIns="73648" tIns="36824" rIns="73648" bIns="368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6462" y="1764295"/>
            <a:ext cx="4796314" cy="4990084"/>
          </a:xfrm>
          <a:prstGeom prst="rect">
            <a:avLst/>
          </a:prstGeom>
        </p:spPr>
        <p:txBody>
          <a:bodyPr vert="horz" lIns="73648" tIns="36824" rIns="73648" bIns="368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6462" y="7008173"/>
            <a:ext cx="1243489" cy="402567"/>
          </a:xfrm>
          <a:prstGeom prst="rect">
            <a:avLst/>
          </a:prstGeom>
        </p:spPr>
        <p:txBody>
          <a:bodyPr vert="horz" lIns="73648" tIns="36824" rIns="73648" bIns="3682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5F8BB-E7E3-48FA-A5AD-612E3816FC5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20823" y="7008173"/>
            <a:ext cx="1687592" cy="402567"/>
          </a:xfrm>
          <a:prstGeom prst="rect">
            <a:avLst/>
          </a:prstGeom>
        </p:spPr>
        <p:txBody>
          <a:bodyPr vert="horz" lIns="73648" tIns="36824" rIns="73648" bIns="3682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819287" y="7008173"/>
            <a:ext cx="1243489" cy="402567"/>
          </a:xfrm>
          <a:prstGeom prst="rect">
            <a:avLst/>
          </a:prstGeom>
        </p:spPr>
        <p:txBody>
          <a:bodyPr vert="horz" lIns="73648" tIns="36824" rIns="73648" bIns="3682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F1C7-BECE-481A-A731-0E75E3099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7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476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179" indent="-276179" algn="l" defTabSz="73647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387" indent="-230149" algn="l" defTabSz="736476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0595" indent="-184119" algn="l" defTabSz="7364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833" indent="-184119" algn="l" defTabSz="73647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071" indent="-184119" algn="l" defTabSz="736476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309" indent="-184119" algn="l" defTabSz="73647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547" indent="-184119" algn="l" defTabSz="73647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1785" indent="-184119" algn="l" defTabSz="73647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023" indent="-184119" algn="l" defTabSz="73647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38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476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714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2952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190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428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666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5904" algn="l" defTabSz="73647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microsoft.com/office/2007/relationships/hdphoto" Target="../media/hdphoto2.wdp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329238" cy="7561263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6527" y="420642"/>
            <a:ext cx="4903833" cy="111494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Памятка по проведению </a:t>
            </a:r>
          </a:p>
          <a:p>
            <a:r>
              <a:rPr lang="ru-RU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Всероссийского экологического </a:t>
            </a:r>
          </a:p>
          <a:p>
            <a:r>
              <a:rPr lang="ru-RU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субботника «Зеленая Россия»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559"/>
            <a:ext cx="5329238" cy="37825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6589" y="6492015"/>
            <a:ext cx="5320357" cy="545562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5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Россия: с 5 по 26 сентября 2020 г.</a:t>
            </a:r>
          </a:p>
          <a:p>
            <a:r>
              <a:rPr lang="ru-RU" sz="15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Республика Башкортостан: 19 и 26 сентября 2020 г.</a:t>
            </a:r>
          </a:p>
        </p:txBody>
      </p:sp>
    </p:spTree>
    <p:extLst>
      <p:ext uri="{BB962C8B-B14F-4D97-AF65-F5344CB8AC3E}">
        <p14:creationId xmlns:p14="http://schemas.microsoft.com/office/powerpoint/2010/main" val="4617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1" y="2700511"/>
            <a:ext cx="1370968" cy="1296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760894"/>
            <a:ext cx="5329238" cy="42527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68" y="80390"/>
            <a:ext cx="924816" cy="656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27" y="207985"/>
            <a:ext cx="3823794" cy="33011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8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Запланированные мероприятия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558" y="1008000"/>
            <a:ext cx="3916936" cy="599143"/>
          </a:xfrm>
          <a:prstGeom prst="rect">
            <a:avLst/>
          </a:prstGeom>
          <a:solidFill>
            <a:srgbClr val="80A41B"/>
          </a:solidFill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 сентября 2020 г.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Всемирный день чистоты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3305" y="1852425"/>
            <a:ext cx="4669625" cy="1370340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Общереспубликанский </a:t>
            </a: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День </a:t>
            </a:r>
            <a:r>
              <a:rPr lang="ru-RU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чистоты </a:t>
            </a:r>
            <a:endParaRPr lang="ru-RU" b="1" dirty="0" smtClean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рамках Всемирного дня чистоты </a:t>
            </a:r>
          </a:p>
          <a:p>
            <a:pPr>
              <a:lnSpc>
                <a:spcPct val="107000"/>
              </a:lnSpc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(перенос Дней чистоты с 16-18 сентября на 19 сентября 2020 г.)</a:t>
            </a:r>
          </a:p>
          <a:p>
            <a:pPr marL="808038">
              <a:lnSpc>
                <a:spcPct val="107000"/>
              </a:lnSpc>
            </a:pPr>
            <a:endParaRPr lang="ru-RU" b="1" dirty="0" smtClean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627063"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Координаторы: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ЖКХ РБ</a:t>
            </a:r>
          </a:p>
          <a:p>
            <a:pPr marL="627063"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Ответственные: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администраций МО РБ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3305" y="4207341"/>
            <a:ext cx="4384879" cy="645974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Создание аллеи, высадка деревьев в 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Хайбуллинском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районе – старт акции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«Зеленая Башкирия»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Участники: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Главы администраций МО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РБ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5993" y="5049587"/>
            <a:ext cx="4553245" cy="843593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Замена саженцев кустов и деревьев, высаженных 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время акций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Зеленая Башкирия»,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Лес Победы», проведенных в предыдущие годы,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которые </a:t>
            </a:r>
          </a:p>
          <a:p>
            <a:pPr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прижились 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016" y="1664775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1016" y="4068663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1016" y="4860751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6628" y="6012879"/>
            <a:ext cx="4532609" cy="1353925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Всемирный день </a:t>
            </a:r>
            <a:r>
              <a:rPr lang="ru-RU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чистоты </a:t>
            </a: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«Сделаем»</a:t>
            </a: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по благоустройству и уборке рек, ручьев и озер</a:t>
            </a:r>
            <a:endParaRPr lang="ru-RU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7063"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Координаторы:</a:t>
            </a:r>
            <a:r>
              <a:rPr lang="en-US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природопользования и экологии РБ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7063"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Ответственные:</a:t>
            </a:r>
            <a:r>
              <a:rPr lang="en-US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администраций МО РБ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4339" y="5809629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291" y="6516935"/>
            <a:ext cx="162063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0894"/>
            <a:ext cx="5329238" cy="42527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68" y="80390"/>
            <a:ext cx="924816" cy="656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27" y="207985"/>
            <a:ext cx="3823794" cy="33011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8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Запланированные мероприятия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558" y="900311"/>
            <a:ext cx="3916936" cy="599143"/>
          </a:xfrm>
          <a:prstGeom prst="rect">
            <a:avLst/>
          </a:prstGeom>
          <a:solidFill>
            <a:srgbClr val="80A41B"/>
          </a:solidFill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 сентября 2020 г.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Основной день мероприятий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3868" y="1578681"/>
            <a:ext cx="4739063" cy="2289181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  <a:spcAft>
                <a:spcPts val="345"/>
              </a:spcAft>
            </a:pP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Акция «Зеленая Башкирия»: </a:t>
            </a: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Координаторы:	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ЖКХ РБ</a:t>
            </a:r>
          </a:p>
          <a:p>
            <a:pPr>
              <a:lnSpc>
                <a:spcPct val="107000"/>
              </a:lnSpc>
              <a:spcAft>
                <a:spcPts val="690"/>
              </a:spcAft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Ответственные:</a:t>
            </a:r>
            <a:r>
              <a:rPr lang="ru-RU" sz="12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администраций МО РБ</a:t>
            </a:r>
          </a:p>
          <a:p>
            <a:pPr marL="1131888" indent="-228600">
              <a:lnSpc>
                <a:spcPct val="107000"/>
              </a:lnSpc>
              <a:buAutoNum type="arabicPeriod"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Высадка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деревьев крупномеров в парках 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03288"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аллеях населенных пунктов;</a:t>
            </a:r>
          </a:p>
          <a:p>
            <a:pPr marL="903288"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Топиарная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стрижка кустарников;</a:t>
            </a:r>
          </a:p>
          <a:p>
            <a:pPr marL="903288"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Высадка кустов, деревьев в дворовых территориях, благоустроенных в 2019 и 2020 годах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подключить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Советы многоквартирных домов)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3868" y="4026214"/>
            <a:ext cx="4739062" cy="1881121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Акция «Аллея Героев»</a:t>
            </a:r>
          </a:p>
          <a:p>
            <a:pPr marL="712788"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Координаторы:	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лесного хозяйства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РБ, 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Башкортостанское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региональное отделение Партии «ЕДИНАЯ РОССИЯ»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2788">
              <a:lnSpc>
                <a:spcPct val="107000"/>
              </a:lnSpc>
              <a:spcAft>
                <a:spcPts val="345"/>
              </a:spcAft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Ответственные:	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администраций МО РБ</a:t>
            </a:r>
          </a:p>
          <a:p>
            <a:pPr marL="712788">
              <a:lnSpc>
                <a:spcPct val="107000"/>
              </a:lnSpc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Высадка деревьев</a:t>
            </a:r>
          </a:p>
          <a:p>
            <a:pPr marL="712788">
              <a:lnSpc>
                <a:spcPct val="107000"/>
              </a:lnSpc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Увековечивание памяти Героев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Советского Союза, Героев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России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имеется перечень)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560" y="1476375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560" y="3636615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" y="2533523"/>
            <a:ext cx="1620000" cy="743052"/>
          </a:xfrm>
          <a:prstGeom prst="rect">
            <a:avLst/>
          </a:prstGeom>
        </p:spPr>
      </p:pic>
      <p:pic>
        <p:nvPicPr>
          <p:cNvPr id="14" name="Picture 9" descr="https://upramr.ucoz.ru/image16/logotip_75_let_pobed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0" r="28358"/>
          <a:stretch>
            <a:fillRect/>
          </a:stretch>
        </p:blipFill>
        <p:spPr bwMode="auto">
          <a:xfrm>
            <a:off x="242487" y="4573463"/>
            <a:ext cx="981972" cy="11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33869" y="6156895"/>
            <a:ext cx="4739062" cy="1177658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Марафон «</a:t>
            </a: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Зеленая </a:t>
            </a: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Башкирия – Зеленая </a:t>
            </a: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Россия»</a:t>
            </a:r>
            <a:endParaRPr lang="ru-RU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712788">
              <a:lnSpc>
                <a:spcPct val="107000"/>
              </a:lnSpc>
            </a:pPr>
            <a:endParaRPr lang="ru-RU" sz="800" b="1" dirty="0" smtClean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712788">
              <a:lnSpc>
                <a:spcPct val="107000"/>
              </a:lnSpc>
            </a:pPr>
            <a:endParaRPr lang="en-US" sz="800" b="1" dirty="0" smtClean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903288"/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Координаторы: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природопользования и экологии РБ 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03288">
              <a:lnSpc>
                <a:spcPct val="107000"/>
              </a:lnSpc>
              <a:spcAft>
                <a:spcPts val="345"/>
              </a:spcAft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Ответственные: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 г. Уфы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560" y="5940871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6" y="6540217"/>
            <a:ext cx="1086089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0894"/>
            <a:ext cx="5329238" cy="42527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68" y="80390"/>
            <a:ext cx="924816" cy="656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27" y="207985"/>
            <a:ext cx="3823794" cy="33011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8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Запланированные мероприятия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3869" y="1623491"/>
            <a:ext cx="4739062" cy="5717940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  <a:spcAft>
                <a:spcPts val="345"/>
              </a:spcAft>
            </a:pP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Акция </a:t>
            </a:r>
            <a:r>
              <a:rPr lang="ru-RU" sz="16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Лес Победы»</a:t>
            </a:r>
          </a:p>
          <a:p>
            <a:pPr>
              <a:lnSpc>
                <a:spcPct val="107000"/>
              </a:lnSpc>
            </a:pPr>
            <a:endParaRPr lang="ru-RU" b="1" dirty="0" smtClean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1081088">
              <a:lnSpc>
                <a:spcPct val="107000"/>
              </a:lnSpc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Координаторы: 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лесного хозяйства РБ</a:t>
            </a:r>
          </a:p>
          <a:p>
            <a:pPr marL="1081088">
              <a:lnSpc>
                <a:spcPct val="107000"/>
              </a:lnSpc>
              <a:spcAft>
                <a:spcPts val="345"/>
              </a:spcAft>
            </a:pPr>
            <a:r>
              <a:rPr lang="ru-RU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Ответственные: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Главы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администраций 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81088">
              <a:lnSpc>
                <a:spcPct val="107000"/>
              </a:lnSpc>
              <a:spcAft>
                <a:spcPts val="345"/>
              </a:spcAft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МО РБ</a:t>
            </a:r>
          </a:p>
          <a:p>
            <a:pPr>
              <a:lnSpc>
                <a:spcPct val="107000"/>
              </a:lnSpc>
              <a:spcAft>
                <a:spcPts val="345"/>
              </a:spcAft>
            </a:pP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Выдача табличек всем желающим для установки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рядом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«именным деревом», где указывается ФИО Героя, участника ВОВ</a:t>
            </a:r>
          </a:p>
          <a:p>
            <a:pPr>
              <a:lnSpc>
                <a:spcPct val="107000"/>
              </a:lnSpc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2. Организация «солдатской каши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 - полевая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кухня</a:t>
            </a:r>
          </a:p>
          <a:p>
            <a:pPr>
              <a:lnSpc>
                <a:spcPct val="107000"/>
              </a:lnSpc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3. Организация исполнения песен военных лет</a:t>
            </a:r>
          </a:p>
          <a:p>
            <a:pPr>
              <a:lnSpc>
                <a:spcPct val="107000"/>
              </a:lnSpc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4. Установка скворечников, проведение конкурсов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поделок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рисунков, плакатов, открытие памятных стел</a:t>
            </a:r>
          </a:p>
          <a:p>
            <a:pPr>
              <a:lnSpc>
                <a:spcPct val="107000"/>
              </a:lnSpc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5. В аллеях «Лес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Победы»,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высаженных весной 2020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года, провести торжественную церемонию открытия,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благоустроить, полить деревья и т.д.</a:t>
            </a:r>
          </a:p>
          <a:p>
            <a:pPr>
              <a:lnSpc>
                <a:spcPct val="107000"/>
              </a:lnSpc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Информация должна попасть на сайт «Память народа». Рекомендуется размещение информации через учителей истории, библиотекарей муниципалитетов.</a:t>
            </a:r>
          </a:p>
          <a:p>
            <a:pPr>
              <a:lnSpc>
                <a:spcPct val="107000"/>
              </a:lnSpc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информационного пункта, рядом с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местом проведения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акции, где жители могут узнать и получить распечатанную информацию по наградным листам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описанием подвигов участников ВОВ</a:t>
            </a:r>
          </a:p>
          <a:p>
            <a:pPr>
              <a:lnSpc>
                <a:spcPct val="107000"/>
              </a:lnSpc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лесного хозяйства РБ определило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населенных пунктах 40 земельных участков,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том числе в лесном фонде, находящиеся в транспортной доступности, </a:t>
            </a:r>
          </a:p>
          <a:p>
            <a:pPr>
              <a:lnSpc>
                <a:spcPct val="107000"/>
              </a:lnSpc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для проведения акции. Земельные участки нанесены на интерактивную карту.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6558" y="900311"/>
            <a:ext cx="3916936" cy="599143"/>
          </a:xfrm>
          <a:prstGeom prst="rect">
            <a:avLst/>
          </a:prstGeom>
          <a:solidFill>
            <a:srgbClr val="80A41B"/>
          </a:solidFill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 сентября 2020 г.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Основной день мероприятий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4339" y="1476375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6" y="2124551"/>
            <a:ext cx="1086089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96" y="3996655"/>
            <a:ext cx="1916954" cy="13605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760894"/>
            <a:ext cx="5329238" cy="42527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68" y="80390"/>
            <a:ext cx="924816" cy="656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27" y="207985"/>
            <a:ext cx="3592000" cy="33011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8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Дополнительная информация</a:t>
            </a:r>
            <a:endParaRPr lang="ru-RU" sz="1800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2647" y="1044327"/>
            <a:ext cx="4739062" cy="2644278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Применяемые </a:t>
            </a:r>
            <a:r>
              <a:rPr lang="ru-RU" sz="1600" b="1" dirty="0" err="1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хэштеги</a:t>
            </a: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ЗеленаяРоссия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ЗеленаяБашкирия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ЛесПобеды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РеспубликаБашкортостан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Нашазабота</a:t>
            </a:r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#worldcleanupday2020</a:t>
            </a:r>
          </a:p>
          <a:p>
            <a:pPr marL="354013">
              <a:lnSpc>
                <a:spcPct val="107000"/>
              </a:lnSpc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СДЕЛАЕМ2020</a:t>
            </a:r>
          </a:p>
          <a:p>
            <a:pPr marL="354013">
              <a:lnSpc>
                <a:spcPct val="107000"/>
              </a:lnSpc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приходисамприведидрузей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>
              <a:lnSpc>
                <a:spcPct val="107000"/>
              </a:lnSpc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Все_на_субботник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2647" y="3680065"/>
            <a:ext cx="4739062" cy="316590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pPr>
              <a:lnSpc>
                <a:spcPct val="107000"/>
              </a:lnSpc>
              <a:spcAft>
                <a:spcPts val="345"/>
              </a:spcAft>
            </a:pPr>
            <a:r>
              <a:rPr lang="ru-RU" sz="16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Логотипы акции: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94" y="4142005"/>
            <a:ext cx="2332588" cy="106989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89" y="5507919"/>
            <a:ext cx="1879768" cy="1620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935" y="5507919"/>
            <a:ext cx="171370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ильный пятиугольник 6"/>
          <p:cNvSpPr/>
          <p:nvPr/>
        </p:nvSpPr>
        <p:spPr>
          <a:xfrm>
            <a:off x="86101" y="947536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ильный пятиугольник 25"/>
          <p:cNvSpPr/>
          <p:nvPr/>
        </p:nvSpPr>
        <p:spPr>
          <a:xfrm>
            <a:off x="86101" y="1836415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ильный пятиугольник 26"/>
          <p:cNvSpPr/>
          <p:nvPr/>
        </p:nvSpPr>
        <p:spPr>
          <a:xfrm>
            <a:off x="86101" y="2747824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ильный пятиугольник 27"/>
          <p:cNvSpPr/>
          <p:nvPr/>
        </p:nvSpPr>
        <p:spPr>
          <a:xfrm>
            <a:off x="86101" y="3611920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ильный пятиугольник 28"/>
          <p:cNvSpPr/>
          <p:nvPr/>
        </p:nvSpPr>
        <p:spPr>
          <a:xfrm>
            <a:off x="86101" y="4536799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ильный пятиугольник 29"/>
          <p:cNvSpPr/>
          <p:nvPr/>
        </p:nvSpPr>
        <p:spPr>
          <a:xfrm>
            <a:off x="86101" y="5412120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ильный пятиугольник 30"/>
          <p:cNvSpPr/>
          <p:nvPr/>
        </p:nvSpPr>
        <p:spPr>
          <a:xfrm>
            <a:off x="86101" y="6409007"/>
            <a:ext cx="792000" cy="756000"/>
          </a:xfrm>
          <a:prstGeom prst="pentagon">
            <a:avLst/>
          </a:prstGeom>
          <a:solidFill>
            <a:srgbClr val="F3FADE"/>
          </a:solidFill>
          <a:ln>
            <a:solidFill>
              <a:srgbClr val="80A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0894"/>
            <a:ext cx="5329238" cy="42527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68" y="80390"/>
            <a:ext cx="924816" cy="656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27" y="207985"/>
            <a:ext cx="3912985" cy="33011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8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Подготовительные мероприятия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5901" y="2048844"/>
            <a:ext cx="4236685" cy="272693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Определить места проведения мероприятий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1" y="1933182"/>
            <a:ext cx="541308" cy="57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5901" y="1050892"/>
            <a:ext cx="4236685" cy="490839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Обеспечить выдачу инвентаря, инструментов, саженцев, воды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61" r="94931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0" y="2916535"/>
            <a:ext cx="733023" cy="468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25901" y="2960253"/>
            <a:ext cx="4236685" cy="272693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Определить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ответственных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GlowEdges/>
                    </a14:imgEffect>
                    <a14:imgEffect>
                      <a14:colorTemperature colorTemp="11500"/>
                    </a14:imgEffect>
                    <a14:imgEffect>
                      <a14:saturation sat="3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7" y="3780679"/>
            <a:ext cx="405969" cy="4320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025901" y="3606208"/>
            <a:ext cx="4156748" cy="914894"/>
          </a:xfrm>
          <a:prstGeom prst="rect">
            <a:avLst/>
          </a:prstGeom>
        </p:spPr>
        <p:txBody>
          <a:bodyPr wrap="square" lIns="52605" tIns="26303" rIns="52605" bIns="26303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Разместить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СМИ и на официальных сайтах информацию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 ответственных (ФИО 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номер телефона),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места проведения акции, места выдачи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инвентаря и саженцев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5901" y="4657944"/>
            <a:ext cx="4236685" cy="490839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Обеспечить широкое информационное освещение проводимых  мероприятий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5901" y="6156895"/>
            <a:ext cx="4236685" cy="1345791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Рекомендуется привлечь: жителей населенных пунктов, руководителей организаций и первых лиц – руководителей муниципальных образований, депутатов, трудовые коллективы, лидеров общественного мнения, почетных жителей населенных пунктов, волонтеров «Городские реновации», молодежь, школьников, студентов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555" y="6552991"/>
            <a:ext cx="449092" cy="46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01" y="5616887"/>
            <a:ext cx="468000" cy="468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25901" y="5518887"/>
            <a:ext cx="4236685" cy="484017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Обеспечить соблюдение всех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действующих ограничений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01" y="1116335"/>
            <a:ext cx="468000" cy="46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01" y="4740783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0894"/>
            <a:ext cx="5329238" cy="42527"/>
          </a:xfrm>
          <a:prstGeom prst="rect">
            <a:avLst/>
          </a:prstGeom>
          <a:solidFill>
            <a:srgbClr val="80A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05" tIns="26303" rIns="52605" bIns="263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68" y="80390"/>
            <a:ext cx="924816" cy="656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27" y="207985"/>
            <a:ext cx="2406547" cy="330119"/>
          </a:xfrm>
          <a:prstGeom prst="rect">
            <a:avLst/>
          </a:prstGeom>
          <a:noFill/>
        </p:spPr>
        <p:txBody>
          <a:bodyPr wrap="none" lIns="52605" tIns="26303" rIns="52605" bIns="26303" rtlCol="0">
            <a:spAutoFit/>
          </a:bodyPr>
          <a:lstStyle/>
          <a:p>
            <a:r>
              <a:rPr lang="ru-RU" sz="18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Контактные данные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6464" y="1157418"/>
            <a:ext cx="5022774" cy="6308688"/>
          </a:xfrm>
          <a:prstGeom prst="rect">
            <a:avLst/>
          </a:prstGeom>
          <a:noFill/>
        </p:spPr>
        <p:txBody>
          <a:bodyPr wrap="square" lIns="52616" tIns="26308" rIns="52616" bIns="26308" rtlCol="0">
            <a:spAutoFit/>
          </a:bodyPr>
          <a:lstStyle/>
          <a:p>
            <a:r>
              <a:rPr lang="ru-RU" sz="12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По возникающим вопросам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 проведению мероприятий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рамках Всероссийского экологического субботника «Зеленая Россия» можно обратиться по горячей линии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колл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-центра «Наша забота» - </a:t>
            </a:r>
            <a:r>
              <a:rPr lang="ru-RU" sz="11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8 800 201 89 03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будние дни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9:00 до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18:00. </a:t>
            </a: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Руководителям акции «Зеленая Россия» в городах и районах обеспечить информирование жителей об акции через Центры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«Наша забота».</a:t>
            </a:r>
          </a:p>
          <a:p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345"/>
              </a:spcAft>
            </a:pPr>
            <a:r>
              <a:rPr lang="ru-RU" sz="12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Материалы и отчеты направляются:</a:t>
            </a: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Отчеты о проведении акций:</a:t>
            </a:r>
          </a:p>
          <a:p>
            <a:pPr marL="197270" indent="12786">
              <a:buFont typeface="Arial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в Министерство ЖКХ РБ на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эл. адреса:</a:t>
            </a:r>
          </a:p>
          <a:p>
            <a:pPr marL="197270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Ковалева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Юлия Александровна </a:t>
            </a:r>
            <a:r>
              <a:rPr lang="en-US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1100" b="1" dirty="0" err="1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ovaleva</a:t>
            </a:r>
            <a:r>
              <a:rPr lang="ru-RU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100" b="1" dirty="0" err="1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ua</a:t>
            </a:r>
            <a:r>
              <a:rPr lang="ru-RU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@bashkortostan.ru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97270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Смирнова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Елена Валерьевна </a:t>
            </a:r>
            <a:r>
              <a:rPr lang="en-US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mirnova.ev@bashkortostan.ru</a:t>
            </a:r>
            <a:endParaRPr lang="ru-RU" sz="1100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197270" indent="12786">
              <a:buFont typeface="Arial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Региональный исполнительный комитет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артии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«Единая Россия» на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эл.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адрес: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97270"/>
            <a:r>
              <a:rPr lang="ru-RU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Ауст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Виктор Юрьевич </a:t>
            </a:r>
            <a:r>
              <a:rPr lang="en-US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v.aust@bashkortostan.er.ru</a:t>
            </a:r>
            <a:endParaRPr lang="ru-RU" sz="1100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pPr marL="197270"/>
            <a:endParaRPr lang="ru-RU" sz="1100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Отчет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 размещении материалов в СМИ:</a:t>
            </a:r>
          </a:p>
          <a:p>
            <a:pPr marL="197270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Министерств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ЖКХ РБ на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эл.адрес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начальника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отдела по взаимодействию со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СМИ и связям с общественностью: </a:t>
            </a:r>
          </a:p>
          <a:p>
            <a:pPr marL="197270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Сафонова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Татьяна Анатольевна </a:t>
            </a:r>
            <a:r>
              <a:rPr lang="ru-RU" sz="1100" b="1" dirty="0" err="1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safonova</a:t>
            </a:r>
            <a:r>
              <a:rPr lang="ru-RU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ru-RU" sz="1100" b="1" dirty="0" smtClean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@bashkortostan.ru</a:t>
            </a:r>
            <a:endParaRPr lang="ru-RU" sz="1100" b="1" dirty="0">
              <a:solidFill>
                <a:srgbClr val="80A41B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В ежедневном режиме по наиболее ярким мероприятиям, </a:t>
            </a:r>
          </a:p>
          <a:p>
            <a:r>
              <a:rPr lang="ru-RU" sz="12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а также сводный отчет предоставляют:</a:t>
            </a: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ЖКХ РБ,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лесного хозяйства РБ, </a:t>
            </a: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природопользования и экологии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РБ, </a:t>
            </a: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образования и науки РБ,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Молодежное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Правительство РБ,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молодежной политики и спорта РБ,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Региональный исполнительный комитет Партии «ЕДИНАЯ РОССИЯ» </a:t>
            </a:r>
          </a:p>
          <a:p>
            <a:endParaRPr lang="ru-RU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председателю регионального отделения «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Зеленая Россия»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Е.А.Воробьевой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100" b="1" dirty="0">
                <a:solidFill>
                  <a:srgbClr val="80A41B"/>
                </a:solidFill>
                <a:latin typeface="Arial" pitchFamily="34" charset="0"/>
                <a:cs typeface="Arial" pitchFamily="34" charset="0"/>
              </a:rPr>
              <a:t>elenavorobyeva18@mail.ru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44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730</Words>
  <Application>Microsoft Office PowerPoint</Application>
  <PresentationFormat>Произвольный</PresentationFormat>
  <Paragraphs>124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Аристархов</dc:creator>
  <cp:lastModifiedBy>Аристархов</cp:lastModifiedBy>
  <cp:revision>25</cp:revision>
  <dcterms:created xsi:type="dcterms:W3CDTF">2020-09-08T09:34:59Z</dcterms:created>
  <dcterms:modified xsi:type="dcterms:W3CDTF">2020-09-09T06:47:18Z</dcterms:modified>
</cp:coreProperties>
</file>